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jC2rvFK2jk1aKPU3mhm+M1ESDi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Nathan Finley"/>
  <p:cmAuthor clrIdx="1" id="1" initials="" lastIdx="1" name="Nicole Logiudic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852009-339C-4BA3-ADD4-BE74799FF763}">
  <a:tblStyle styleId="{8B852009-339C-4BA3-ADD4-BE74799FF7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customschemas.google.com/relationships/presentationmetadata" Target="meta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24T15:35:18.924">
    <p:pos x="288" y="1290"/>
    <p:text>Talk about how the market doesn't offer this and why it may be useful.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sHlohA"/>
      </p:ext>
    </p:extLst>
  </p:cm>
  <p:cm authorId="0" idx="2" dt="2022-09-24T20:22:04.434">
    <p:pos x="288" y="1390"/>
    <p:text>What kind of display?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AUwCt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10-24T17:02:34.107">
    <p:pos x="6000" y="0"/>
    <p:text>USB A - USB micro C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HJA4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a61e6a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template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5a61e6ae0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90f367b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1590f367b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b5e49f0d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b5e49f0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47332d09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47332d0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get shit done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factz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f3c0f6d1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get shit done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factz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15f3c0f6d1b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91f1dea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EDIT needed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Also, once this is finished I will take a screenshot of it and size it down to fit into the slide! :)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1591f1dea9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a61e6ae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EDIT needed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Also, once this is finished I will take a screenshot of it and size it down to fit into the slide! :)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5a61e6ae0b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a61e6ae0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5a61e6ae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template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Would the LCD display have to be connected to the Bluetooth transmitter?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template slide</a:t>
            </a:r>
            <a:endParaRPr/>
          </a:p>
        </p:txBody>
      </p:sp>
      <p:sp>
        <p:nvSpPr>
          <p:cNvPr id="72" name="Google Shape;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5f267dc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pictures of ordered parts.</a:t>
            </a:r>
            <a:endParaRPr/>
          </a:p>
        </p:txBody>
      </p:sp>
      <p:sp>
        <p:nvSpPr>
          <p:cNvPr id="78" name="Google Shape;78;g175f267dc7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5f267dc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pictures of ordered parts.</a:t>
            </a:r>
            <a:endParaRPr/>
          </a:p>
        </p:txBody>
      </p:sp>
      <p:sp>
        <p:nvSpPr>
          <p:cNvPr id="90" name="Google Shape;90;g175f267dc7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5f267dc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pictures of ordered parts.</a:t>
            </a:r>
            <a:endParaRPr/>
          </a:p>
        </p:txBody>
      </p:sp>
      <p:sp>
        <p:nvSpPr>
          <p:cNvPr id="101" name="Google Shape;101;g175f267dc7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670716a1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7670716a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670716a1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670716a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5a61e6ae0b_0_1"/>
          <p:cNvSpPr txBox="1"/>
          <p:nvPr>
            <p:ph type="ctrTitle"/>
          </p:nvPr>
        </p:nvSpPr>
        <p:spPr>
          <a:xfrm>
            <a:off x="3462375" y="3215425"/>
            <a:ext cx="55131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3"/>
              <a:buFont typeface="Arial"/>
              <a:buNone/>
            </a:pPr>
            <a:r>
              <a:rPr lang="en-US" sz="3155"/>
              <a:t>Antonio Cardona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3"/>
              <a:buFont typeface="Arial"/>
              <a:buNone/>
            </a:pPr>
            <a:r>
              <a:rPr lang="en-US" sz="3155"/>
              <a:t>Nathan Finley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3"/>
              <a:buFont typeface="Arial"/>
              <a:buNone/>
            </a:pPr>
            <a:r>
              <a:rPr lang="en-US" sz="3155"/>
              <a:t>Nicole LoGiudice</a:t>
            </a:r>
            <a:endParaRPr sz="3155"/>
          </a:p>
        </p:txBody>
      </p:sp>
      <p:pic>
        <p:nvPicPr>
          <p:cNvPr descr="DLCOE_logo_HWHT.png" id="55" name="Google Shape;55;g15a61e6ae0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5a61e6ae0b_0_1"/>
          <p:cNvPicPr preferRelativeResize="0"/>
          <p:nvPr/>
        </p:nvPicPr>
        <p:blipFill rotWithShape="1">
          <a:blip r:embed="rId4">
            <a:alphaModFix/>
          </a:blip>
          <a:srcRect b="-950" l="2706" r="30461" t="950"/>
          <a:stretch/>
        </p:blipFill>
        <p:spPr>
          <a:xfrm>
            <a:off x="0" y="25"/>
            <a:ext cx="5413800" cy="5400000"/>
          </a:xfrm>
          <a:prstGeom prst="diagStripe">
            <a:avLst>
              <a:gd fmla="val 28946" name="adj"/>
            </a:avLst>
          </a:prstGeom>
          <a:noFill/>
          <a:ln>
            <a:noFill/>
          </a:ln>
        </p:spPr>
      </p:pic>
      <p:sp>
        <p:nvSpPr>
          <p:cNvPr id="57" name="Google Shape;57;g15a61e6ae0b_0_1"/>
          <p:cNvSpPr txBox="1"/>
          <p:nvPr/>
        </p:nvSpPr>
        <p:spPr>
          <a:xfrm>
            <a:off x="3204150" y="2899625"/>
            <a:ext cx="5753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GrAPE (Graphic Analog Portable Equalizer)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90f367b41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Bluetooth Input/Output Connectivity Subsystem</a:t>
            </a:r>
            <a:endParaRPr sz="3000"/>
          </a:p>
        </p:txBody>
      </p:sp>
      <p:graphicFrame>
        <p:nvGraphicFramePr>
          <p:cNvPr id="143" name="Google Shape;143;g1590f367b41_0_10"/>
          <p:cNvGraphicFramePr/>
          <p:nvPr/>
        </p:nvGraphicFramePr>
        <p:xfrm>
          <a:off x="952500" y="263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{8B852009-339C-4BA3-ADD4-BE74799FF763}</a:tableStyleId>
              </a:tblPr>
              <a:tblGrid>
                <a:gridCol w="2413000"/>
                <a:gridCol w="2413000"/>
                <a:gridCol w="2413000"/>
              </a:tblGrid>
              <a:tr h="53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Completed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Troubleshooting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Next Steps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110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Receiver and transmitter Schematics (symbols and footprints)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Receiver Code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Transmitter Code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1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Hello_world.c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PCB design of receiver and transmitter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4" name="Google Shape;144;g1590f367b41_0_10"/>
          <p:cNvSpPr txBox="1"/>
          <p:nvPr/>
        </p:nvSpPr>
        <p:spPr>
          <a:xfrm>
            <a:off x="7201700" y="143075"/>
            <a:ext cx="19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12-15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5" name="Google Shape;145;g1590f367b41_0_10"/>
          <p:cNvSpPr/>
          <p:nvPr/>
        </p:nvSpPr>
        <p:spPr>
          <a:xfrm>
            <a:off x="7262000" y="143075"/>
            <a:ext cx="1789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b5e49f0de_0_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Bluetooth</a:t>
            </a:r>
            <a:r>
              <a:rPr lang="en-US"/>
              <a:t> Receiver Schematic</a:t>
            </a:r>
            <a:endParaRPr/>
          </a:p>
        </p:txBody>
      </p:sp>
      <p:pic>
        <p:nvPicPr>
          <p:cNvPr id="151" name="Google Shape;151;g12b5e49f0de_0_4"/>
          <p:cNvPicPr preferRelativeResize="0"/>
          <p:nvPr/>
        </p:nvPicPr>
        <p:blipFill rotWithShape="1">
          <a:blip r:embed="rId4">
            <a:alphaModFix/>
          </a:blip>
          <a:srcRect b="8813" l="14084" r="15388" t="7490"/>
          <a:stretch/>
        </p:blipFill>
        <p:spPr>
          <a:xfrm>
            <a:off x="1629625" y="1916650"/>
            <a:ext cx="6007025" cy="47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2b5e49f0de_0_4"/>
          <p:cNvSpPr txBox="1"/>
          <p:nvPr/>
        </p:nvSpPr>
        <p:spPr>
          <a:xfrm>
            <a:off x="7201700" y="143075"/>
            <a:ext cx="19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12-15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3" name="Google Shape;153;g12b5e49f0de_0_4"/>
          <p:cNvSpPr/>
          <p:nvPr/>
        </p:nvSpPr>
        <p:spPr>
          <a:xfrm>
            <a:off x="7262000" y="143075"/>
            <a:ext cx="1789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47332d097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Bluetooth Receiver Code</a:t>
            </a:r>
            <a:endParaRPr/>
          </a:p>
        </p:txBody>
      </p:sp>
      <p:pic>
        <p:nvPicPr>
          <p:cNvPr id="159" name="Google Shape;159;g1747332d097_0_2"/>
          <p:cNvPicPr preferRelativeResize="0"/>
          <p:nvPr/>
        </p:nvPicPr>
        <p:blipFill rotWithShape="1">
          <a:blip r:embed="rId3">
            <a:alphaModFix/>
          </a:blip>
          <a:srcRect b="5740" l="18916" r="0" t="0"/>
          <a:stretch/>
        </p:blipFill>
        <p:spPr>
          <a:xfrm>
            <a:off x="1468787" y="1852875"/>
            <a:ext cx="6206428" cy="480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747332d097_0_2"/>
          <p:cNvSpPr txBox="1"/>
          <p:nvPr/>
        </p:nvSpPr>
        <p:spPr>
          <a:xfrm>
            <a:off x="7201700" y="143075"/>
            <a:ext cx="19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12-15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1" name="Google Shape;161;g1747332d097_0_2"/>
          <p:cNvSpPr/>
          <p:nvPr/>
        </p:nvSpPr>
        <p:spPr>
          <a:xfrm>
            <a:off x="7262000" y="143075"/>
            <a:ext cx="1789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675"/>
            <a:ext cx="9143997" cy="393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 txBox="1"/>
          <p:nvPr>
            <p:ph type="title"/>
          </p:nvPr>
        </p:nvSpPr>
        <p:spPr>
          <a:xfrm>
            <a:off x="838200" y="80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grpSp>
        <p:nvGrpSpPr>
          <p:cNvPr id="168" name="Google Shape;168;p6"/>
          <p:cNvGrpSpPr/>
          <p:nvPr/>
        </p:nvGrpSpPr>
        <p:grpSpPr>
          <a:xfrm>
            <a:off x="2357125" y="4984325"/>
            <a:ext cx="1354375" cy="1289538"/>
            <a:chOff x="2656600" y="4994325"/>
            <a:chExt cx="1354375" cy="1289538"/>
          </a:xfrm>
        </p:grpSpPr>
        <p:pic>
          <p:nvPicPr>
            <p:cNvPr id="169" name="Google Shape;16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6600" y="5049575"/>
              <a:ext cx="232075" cy="2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56600" y="5288550"/>
              <a:ext cx="214238" cy="2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6600" y="5527521"/>
              <a:ext cx="232075" cy="2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6600" y="5761446"/>
              <a:ext cx="232075" cy="254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56600" y="6000421"/>
              <a:ext cx="232075" cy="23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6"/>
            <p:cNvSpPr txBox="1"/>
            <p:nvPr/>
          </p:nvSpPr>
          <p:spPr>
            <a:xfrm>
              <a:off x="2888675" y="4994325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Status Updates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2888675" y="5233300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Antonio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2888675" y="5469750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Nathan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2888675" y="5719513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 txBox="1"/>
            <p:nvPr/>
          </p:nvSpPr>
          <p:spPr>
            <a:xfrm>
              <a:off x="2888675" y="5945163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General Team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6"/>
          <p:cNvSpPr txBox="1"/>
          <p:nvPr/>
        </p:nvSpPr>
        <p:spPr>
          <a:xfrm>
            <a:off x="5081075" y="4984325"/>
            <a:ext cx="36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‘Status Update </a:t>
            </a:r>
            <a:r>
              <a:rPr lang="en-US"/>
              <a:t>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219625" y="3429000"/>
            <a:ext cx="728400" cy="1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6"/>
          <p:cNvCxnSpPr/>
          <p:nvPr/>
        </p:nvCxnSpPr>
        <p:spPr>
          <a:xfrm>
            <a:off x="6778150" y="1377600"/>
            <a:ext cx="0" cy="352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15f3c0f6d1b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0" y="965724"/>
            <a:ext cx="5419351" cy="58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5f3c0f6d1b_0_67"/>
          <p:cNvSpPr txBox="1"/>
          <p:nvPr>
            <p:ph type="title"/>
          </p:nvPr>
        </p:nvSpPr>
        <p:spPr>
          <a:xfrm>
            <a:off x="838200" y="80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Total</a:t>
            </a:r>
            <a:endParaRPr/>
          </a:p>
        </p:txBody>
      </p:sp>
      <p:sp>
        <p:nvSpPr>
          <p:cNvPr id="188" name="Google Shape;188;g15f3c0f6d1b_0_67"/>
          <p:cNvSpPr txBox="1"/>
          <p:nvPr/>
        </p:nvSpPr>
        <p:spPr>
          <a:xfrm>
            <a:off x="6262525" y="4411350"/>
            <a:ext cx="36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‘Status Update </a:t>
            </a:r>
            <a:r>
              <a:rPr lang="en-US"/>
              <a:t>5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5f3c0f6d1b_0_67"/>
          <p:cNvSpPr/>
          <p:nvPr/>
        </p:nvSpPr>
        <p:spPr>
          <a:xfrm>
            <a:off x="838200" y="4592725"/>
            <a:ext cx="1038600" cy="14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91f1dea98_0_6"/>
          <p:cNvSpPr txBox="1"/>
          <p:nvPr>
            <p:ph type="title"/>
          </p:nvPr>
        </p:nvSpPr>
        <p:spPr>
          <a:xfrm>
            <a:off x="2567700" y="102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 Part 1</a:t>
            </a:r>
            <a:endParaRPr/>
          </a:p>
        </p:txBody>
      </p:sp>
      <p:sp>
        <p:nvSpPr>
          <p:cNvPr id="195" name="Google Shape;195;g1591f1dea98_0_6"/>
          <p:cNvSpPr/>
          <p:nvPr/>
        </p:nvSpPr>
        <p:spPr>
          <a:xfrm>
            <a:off x="7765550" y="1264375"/>
            <a:ext cx="417000" cy="23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591f1dea98_0_6"/>
          <p:cNvSpPr/>
          <p:nvPr/>
        </p:nvSpPr>
        <p:spPr>
          <a:xfrm>
            <a:off x="7765550" y="1592548"/>
            <a:ext cx="417000" cy="23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591f1dea98_0_6"/>
          <p:cNvSpPr/>
          <p:nvPr/>
        </p:nvSpPr>
        <p:spPr>
          <a:xfrm>
            <a:off x="7765550" y="1920720"/>
            <a:ext cx="417000" cy="23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591f1dea98_0_6"/>
          <p:cNvSpPr/>
          <p:nvPr/>
        </p:nvSpPr>
        <p:spPr>
          <a:xfrm>
            <a:off x="7765550" y="2248893"/>
            <a:ext cx="417000" cy="23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591f1dea98_0_6"/>
          <p:cNvSpPr txBox="1"/>
          <p:nvPr/>
        </p:nvSpPr>
        <p:spPr>
          <a:xfrm>
            <a:off x="8182555" y="1157225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591f1dea98_0_6"/>
          <p:cNvSpPr txBox="1"/>
          <p:nvPr/>
        </p:nvSpPr>
        <p:spPr>
          <a:xfrm>
            <a:off x="8182555" y="1506690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591f1dea98_0_6"/>
          <p:cNvSpPr txBox="1"/>
          <p:nvPr/>
        </p:nvSpPr>
        <p:spPr>
          <a:xfrm>
            <a:off x="8182555" y="1856168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1591f1dea98_0_6"/>
          <p:cNvSpPr txBox="1"/>
          <p:nvPr/>
        </p:nvSpPr>
        <p:spPr>
          <a:xfrm>
            <a:off x="8182555" y="2205683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591f1dea98_0_6"/>
          <p:cNvSpPr txBox="1"/>
          <p:nvPr/>
        </p:nvSpPr>
        <p:spPr>
          <a:xfrm>
            <a:off x="7650825" y="11892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1591f1dea98_0_6"/>
          <p:cNvSpPr/>
          <p:nvPr/>
        </p:nvSpPr>
        <p:spPr>
          <a:xfrm>
            <a:off x="7640925" y="1169400"/>
            <a:ext cx="1377600" cy="144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1591f1dea9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250" y="906550"/>
            <a:ext cx="5662900" cy="58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a61e6ae0b_0_74"/>
          <p:cNvSpPr txBox="1"/>
          <p:nvPr>
            <p:ph type="title"/>
          </p:nvPr>
        </p:nvSpPr>
        <p:spPr>
          <a:xfrm>
            <a:off x="2567700" y="102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 Part 2</a:t>
            </a:r>
            <a:endParaRPr/>
          </a:p>
        </p:txBody>
      </p:sp>
      <p:pic>
        <p:nvPicPr>
          <p:cNvPr id="211" name="Google Shape;211;g15a61e6ae0b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300" y="897025"/>
            <a:ext cx="6747401" cy="5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a61e6ae0b_0_97"/>
          <p:cNvSpPr txBox="1"/>
          <p:nvPr>
            <p:ph type="title"/>
          </p:nvPr>
        </p:nvSpPr>
        <p:spPr>
          <a:xfrm>
            <a:off x="496850" y="3027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63" name="Google Shape;63;p3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357"/>
              <a:buNone/>
            </a:pPr>
            <a:r>
              <a:rPr b="1" lang="en-US" u="sng"/>
              <a:t>Problem Statement</a:t>
            </a:r>
            <a:endParaRPr b="1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rPr lang="en-US" sz="2900"/>
              <a:t>The current market lacks </a:t>
            </a:r>
            <a:r>
              <a:rPr lang="en-US" sz="29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audio equalizers that offer both Bluetooth input </a:t>
            </a:r>
            <a:r>
              <a:rPr i="1" lang="en-US" sz="29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and</a:t>
            </a:r>
            <a:r>
              <a:rPr lang="en-US" sz="29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 output connectivity</a:t>
            </a:r>
            <a:r>
              <a:rPr lang="en-US" sz="2900"/>
              <a:t>.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rPr b="1" lang="en-US" sz="2900" u="sng"/>
              <a:t>Solution Proposal</a:t>
            </a:r>
            <a:endParaRPr b="1" sz="2900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rPr lang="en-US" sz="2900"/>
              <a:t>The GrAPE, a graphic analog portable equalizer that has features: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Reception/transmission of Bluetooth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Can toggle inputs and outputs between bluetooth and auxiliary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Ten tunable frequency bands extending beyond the human hearing range (design: 0-20kHz)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Display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Onboard power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Portability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/>
          <p:nvPr>
            <p:ph type="title"/>
          </p:nvPr>
        </p:nvSpPr>
        <p:spPr>
          <a:xfrm>
            <a:off x="457200" y="820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4277"/>
            <a:ext cx="8839202" cy="475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Task partition</a:t>
            </a:r>
            <a:endParaRPr/>
          </a:p>
        </p:txBody>
      </p:sp>
      <p:sp>
        <p:nvSpPr>
          <p:cNvPr id="75" name="Google Shape;75;p5"/>
          <p:cNvSpPr txBox="1"/>
          <p:nvPr>
            <p:ph idx="1" type="body"/>
          </p:nvPr>
        </p:nvSpPr>
        <p:spPr>
          <a:xfrm>
            <a:off x="457200" y="19730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Antonio Cardona: “Design power supply system and develop user interface including a display and an user-controlled menu to allow Bluetooth connectivity.”</a:t>
            </a:r>
            <a:endParaRPr sz="2600"/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-3048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Nathan Finley: “Design audio signal manipulation PCB with input from DAC and output to ADC and auxiliary that take control inputs from at least 10 frequency sliders.”</a:t>
            </a:r>
            <a:endParaRPr sz="2600"/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-3048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Nicole LoGiudice: “Design bluetooth input and output system while also converting the signal from analog to digital or digital to analog as needed.”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Google Shape;80;g175f267dc7b_0_2"/>
          <p:cNvGraphicFramePr/>
          <p:nvPr/>
        </p:nvGraphicFramePr>
        <p:xfrm>
          <a:off x="499325" y="196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{8B852009-339C-4BA3-ADD4-BE74799FF763}</a:tableStyleId>
              </a:tblPr>
              <a:tblGrid>
                <a:gridCol w="4072675"/>
                <a:gridCol w="4072675"/>
              </a:tblGrid>
              <a:tr h="70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Accomplishments since the last presentation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Ongoing progress/problems and plans for the next presentation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</a:tr>
              <a:tr h="701925">
                <a:tc>
                  <a:txBody>
                    <a:bodyPr/>
                    <a:lstStyle/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Selected and ordered parts for battery and display.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Completed charging circuit design on Altium.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Completed boost converter circuit design on Altium.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In-progress: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Researching LCD integration with Bluetooth module.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Researching battery fuel gauge ICs.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Plans: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Have all parts ordered for subsystem.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Complete LCD integration with the Bluetooth module.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81" name="Google Shape;81;g175f267dc7b_0_2"/>
          <p:cNvPicPr preferRelativeResize="0"/>
          <p:nvPr/>
        </p:nvPicPr>
        <p:blipFill rotWithShape="1">
          <a:blip r:embed="rId3">
            <a:alphaModFix/>
          </a:blip>
          <a:srcRect b="12039" l="0" r="0" t="12664"/>
          <a:stretch/>
        </p:blipFill>
        <p:spPr>
          <a:xfrm>
            <a:off x="5404850" y="4940788"/>
            <a:ext cx="2769449" cy="15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75f267dc7b_0_2"/>
          <p:cNvPicPr preferRelativeResize="0"/>
          <p:nvPr/>
        </p:nvPicPr>
        <p:blipFill rotWithShape="1">
          <a:blip r:embed="rId4">
            <a:alphaModFix/>
          </a:blip>
          <a:srcRect b="9888" l="30435" r="21506" t="4348"/>
          <a:stretch/>
        </p:blipFill>
        <p:spPr>
          <a:xfrm rot="-5400000">
            <a:off x="1764575" y="4187900"/>
            <a:ext cx="1335348" cy="317734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75f267dc7b_0_2"/>
          <p:cNvSpPr txBox="1"/>
          <p:nvPr/>
        </p:nvSpPr>
        <p:spPr>
          <a:xfrm>
            <a:off x="934800" y="6444250"/>
            <a:ext cx="29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Li/Ion Battery</a:t>
            </a:r>
            <a:endParaRPr/>
          </a:p>
        </p:txBody>
      </p:sp>
      <p:sp>
        <p:nvSpPr>
          <p:cNvPr id="84" name="Google Shape;84;g175f267dc7b_0_2"/>
          <p:cNvSpPr txBox="1"/>
          <p:nvPr/>
        </p:nvSpPr>
        <p:spPr>
          <a:xfrm>
            <a:off x="5292113" y="6444250"/>
            <a:ext cx="29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LCD</a:t>
            </a:r>
            <a:endParaRPr/>
          </a:p>
        </p:txBody>
      </p:sp>
      <p:sp>
        <p:nvSpPr>
          <p:cNvPr id="85" name="Google Shape;85;g175f267dc7b_0_2"/>
          <p:cNvSpPr txBox="1"/>
          <p:nvPr/>
        </p:nvSpPr>
        <p:spPr>
          <a:xfrm>
            <a:off x="7420775" y="1430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6" name="Google Shape;86;g175f267dc7b_0_2"/>
          <p:cNvSpPr/>
          <p:nvPr/>
        </p:nvSpPr>
        <p:spPr>
          <a:xfrm>
            <a:off x="7430300" y="143075"/>
            <a:ext cx="1602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75f267dc7b_0_2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3000"/>
              <a:t>Power Supply and User Interface Subsystem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5f267dc7b_0_10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3000"/>
              <a:t>Power Supply and User Interface Subsystem</a:t>
            </a:r>
            <a:endParaRPr sz="3000"/>
          </a:p>
        </p:txBody>
      </p:sp>
      <p:sp>
        <p:nvSpPr>
          <p:cNvPr id="93" name="Google Shape;93;g175f267dc7b_0_10"/>
          <p:cNvSpPr txBox="1"/>
          <p:nvPr>
            <p:ph idx="1" type="body"/>
          </p:nvPr>
        </p:nvSpPr>
        <p:spPr>
          <a:xfrm>
            <a:off x="104400" y="1912933"/>
            <a:ext cx="8229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/>
              <a:t>Charging Circuit Schematic</a:t>
            </a:r>
            <a:endParaRPr sz="2200"/>
          </a:p>
        </p:txBody>
      </p:sp>
      <p:grpSp>
        <p:nvGrpSpPr>
          <p:cNvPr id="94" name="Google Shape;94;g175f267dc7b_0_10"/>
          <p:cNvGrpSpPr/>
          <p:nvPr/>
        </p:nvGrpSpPr>
        <p:grpSpPr>
          <a:xfrm>
            <a:off x="887975" y="2448433"/>
            <a:ext cx="7368055" cy="4104767"/>
            <a:chOff x="887975" y="2448433"/>
            <a:chExt cx="7368055" cy="4104767"/>
          </a:xfrm>
        </p:grpSpPr>
        <p:pic>
          <p:nvPicPr>
            <p:cNvPr id="95" name="Google Shape;95;g175f267dc7b_0_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7975" y="2448433"/>
              <a:ext cx="7368055" cy="4104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g175f267dc7b_0_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200" y="6324600"/>
              <a:ext cx="838200" cy="228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g175f267dc7b_0_10"/>
          <p:cNvSpPr txBox="1"/>
          <p:nvPr/>
        </p:nvSpPr>
        <p:spPr>
          <a:xfrm>
            <a:off x="7420775" y="1430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8" name="Google Shape;98;g175f267dc7b_0_10"/>
          <p:cNvSpPr/>
          <p:nvPr/>
        </p:nvSpPr>
        <p:spPr>
          <a:xfrm>
            <a:off x="7430300" y="143075"/>
            <a:ext cx="1602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5f267dc7b_0_17"/>
          <p:cNvSpPr txBox="1"/>
          <p:nvPr>
            <p:ph idx="1" type="body"/>
          </p:nvPr>
        </p:nvSpPr>
        <p:spPr>
          <a:xfrm>
            <a:off x="104400" y="1912933"/>
            <a:ext cx="8229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/>
              <a:t>Boost Converter Schematic</a:t>
            </a:r>
            <a:endParaRPr sz="2200"/>
          </a:p>
        </p:txBody>
      </p:sp>
      <p:grpSp>
        <p:nvGrpSpPr>
          <p:cNvPr id="104" name="Google Shape;104;g175f267dc7b_0_17"/>
          <p:cNvGrpSpPr/>
          <p:nvPr/>
        </p:nvGrpSpPr>
        <p:grpSpPr>
          <a:xfrm>
            <a:off x="152400" y="2591308"/>
            <a:ext cx="8839199" cy="3299722"/>
            <a:chOff x="152400" y="2591308"/>
            <a:chExt cx="8839199" cy="3299722"/>
          </a:xfrm>
        </p:grpSpPr>
        <p:pic>
          <p:nvPicPr>
            <p:cNvPr id="105" name="Google Shape;105;g175f267dc7b_0_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2591308"/>
              <a:ext cx="8839199" cy="3299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g175f267dc7b_0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15263" y="4481325"/>
              <a:ext cx="1076325" cy="1409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g175f267dc7b_0_17"/>
          <p:cNvSpPr txBox="1"/>
          <p:nvPr>
            <p:ph type="title"/>
          </p:nvPr>
        </p:nvSpPr>
        <p:spPr>
          <a:xfrm>
            <a:off x="457200" y="9729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3000"/>
              <a:t>Power Supply and User Interface Subsystem</a:t>
            </a:r>
            <a:endParaRPr sz="3000"/>
          </a:p>
        </p:txBody>
      </p:sp>
      <p:sp>
        <p:nvSpPr>
          <p:cNvPr id="108" name="Google Shape;108;g175f267dc7b_0_17"/>
          <p:cNvSpPr txBox="1"/>
          <p:nvPr/>
        </p:nvSpPr>
        <p:spPr>
          <a:xfrm>
            <a:off x="7420775" y="1430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9" name="Google Shape;109;g175f267dc7b_0_17"/>
          <p:cNvSpPr/>
          <p:nvPr/>
        </p:nvSpPr>
        <p:spPr>
          <a:xfrm>
            <a:off x="7430300" y="143075"/>
            <a:ext cx="1602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7670716a19_0_0"/>
          <p:cNvSpPr txBox="1"/>
          <p:nvPr>
            <p:ph type="title"/>
          </p:nvPr>
        </p:nvSpPr>
        <p:spPr>
          <a:xfrm>
            <a:off x="-855475" y="13304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Main Signal Manipulation</a:t>
            </a:r>
            <a:endParaRPr/>
          </a:p>
        </p:txBody>
      </p:sp>
      <p:pic>
        <p:nvPicPr>
          <p:cNvPr id="115" name="Google Shape;115;g17670716a1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1500"/>
            <a:ext cx="9143999" cy="347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7670716a1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6100" y="723275"/>
            <a:ext cx="2667900" cy="1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7670716a19_0_0"/>
          <p:cNvSpPr txBox="1"/>
          <p:nvPr/>
        </p:nvSpPr>
        <p:spPr>
          <a:xfrm>
            <a:off x="7420775" y="1430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" name="Google Shape;118;g17670716a19_0_0"/>
          <p:cNvSpPr/>
          <p:nvPr/>
        </p:nvSpPr>
        <p:spPr>
          <a:xfrm>
            <a:off x="7430300" y="143075"/>
            <a:ext cx="1602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670716a19_0_15"/>
          <p:cNvSpPr txBox="1"/>
          <p:nvPr>
            <p:ph type="title"/>
          </p:nvPr>
        </p:nvSpPr>
        <p:spPr>
          <a:xfrm>
            <a:off x="-857250" y="8205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Progress and Plans</a:t>
            </a:r>
            <a:endParaRPr/>
          </a:p>
        </p:txBody>
      </p:sp>
      <p:grpSp>
        <p:nvGrpSpPr>
          <p:cNvPr id="124" name="Google Shape;124;g17670716a19_0_15"/>
          <p:cNvGrpSpPr/>
          <p:nvPr/>
        </p:nvGrpSpPr>
        <p:grpSpPr>
          <a:xfrm rot="-5400000">
            <a:off x="4736396" y="2450453"/>
            <a:ext cx="6858091" cy="1957098"/>
            <a:chOff x="-7" y="3597807"/>
            <a:chExt cx="7999640" cy="3260200"/>
          </a:xfrm>
        </p:grpSpPr>
        <p:grpSp>
          <p:nvGrpSpPr>
            <p:cNvPr id="125" name="Google Shape;125;g17670716a19_0_15"/>
            <p:cNvGrpSpPr/>
            <p:nvPr/>
          </p:nvGrpSpPr>
          <p:grpSpPr>
            <a:xfrm rot="5400000">
              <a:off x="3165050" y="2023425"/>
              <a:ext cx="1669525" cy="7999640"/>
              <a:chOff x="0" y="0"/>
              <a:chExt cx="1669525" cy="7999640"/>
            </a:xfrm>
          </p:grpSpPr>
          <p:pic>
            <p:nvPicPr>
              <p:cNvPr id="126" name="Google Shape;126;g17670716a19_0_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1669525" cy="2652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g17670716a19_0_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2652125"/>
                <a:ext cx="1669525" cy="2671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g17670716a19_0_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5323375"/>
                <a:ext cx="1669525" cy="26762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9" name="Google Shape;129;g17670716a19_0_15"/>
            <p:cNvGrpSpPr/>
            <p:nvPr/>
          </p:nvGrpSpPr>
          <p:grpSpPr>
            <a:xfrm rot="5400000">
              <a:off x="3165050" y="432750"/>
              <a:ext cx="1669525" cy="7999640"/>
              <a:chOff x="0" y="0"/>
              <a:chExt cx="1669525" cy="7999640"/>
            </a:xfrm>
          </p:grpSpPr>
          <p:pic>
            <p:nvPicPr>
              <p:cNvPr id="130" name="Google Shape;130;g17670716a19_0_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1669525" cy="2652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g17670716a19_0_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2652125"/>
                <a:ext cx="1669525" cy="2671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g17670716a19_0_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5323375"/>
                <a:ext cx="1669525" cy="26762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g17670716a19_0_15"/>
          <p:cNvSpPr txBox="1"/>
          <p:nvPr/>
        </p:nvSpPr>
        <p:spPr>
          <a:xfrm>
            <a:off x="0" y="1943100"/>
            <a:ext cx="29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4" name="Google Shape;134;g17670716a19_0_15"/>
          <p:cNvGraphicFramePr/>
          <p:nvPr/>
        </p:nvGraphicFramePr>
        <p:xfrm>
          <a:off x="42125" y="15209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{8B852009-339C-4BA3-ADD4-BE74799FF763}</a:tableStyleId>
              </a:tblPr>
              <a:tblGrid>
                <a:gridCol w="3539300"/>
                <a:gridCol w="3539300"/>
              </a:tblGrid>
              <a:tr h="73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Accomplishments since the last presentation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Plans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</a:tr>
              <a:tr h="2777200">
                <a:tc>
                  <a:txBody>
                    <a:bodyPr/>
                    <a:lstStyle/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Filter network design and component values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Fairly confident topology of full signal processing unit (summing amplifier and input buffer placement)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Soon</a:t>
                      </a:r>
                      <a:r>
                        <a:rPr lang="en-US"/>
                        <a:t>: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Have Op-Amps ordered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Build center band and edge band cases on a breadboard and simulate with an AD2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Perf board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PCB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5" name="Google Shape;135;g17670716a19_0_15"/>
          <p:cNvSpPr txBox="1"/>
          <p:nvPr/>
        </p:nvSpPr>
        <p:spPr>
          <a:xfrm>
            <a:off x="180975" y="5028975"/>
            <a:ext cx="6000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Op-amp selection progress: Lots of choices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NE5532 (old and reliable)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TL074IN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OPA2134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Nearly every op-amp for audio applications promises high slew-rate, low noise and low distortion. Some designs even </a:t>
            </a:r>
            <a:r>
              <a:rPr lang="en-US" sz="1300"/>
              <a:t>recommend</a:t>
            </a:r>
            <a:r>
              <a:rPr lang="en-US" sz="1300"/>
              <a:t> different op-amps for </a:t>
            </a:r>
            <a:r>
              <a:rPr lang="en-US" sz="1300"/>
              <a:t>different</a:t>
            </a:r>
            <a:r>
              <a:rPr lang="en-US" sz="1300"/>
              <a:t> bands. What is best? </a:t>
            </a:r>
            <a:endParaRPr sz="1300"/>
          </a:p>
        </p:txBody>
      </p:sp>
      <p:sp>
        <p:nvSpPr>
          <p:cNvPr id="136" name="Google Shape;136;g17670716a19_0_15"/>
          <p:cNvSpPr txBox="1"/>
          <p:nvPr/>
        </p:nvSpPr>
        <p:spPr>
          <a:xfrm>
            <a:off x="5508825" y="5722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12 hours Weekly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7" name="Google Shape;137;g17670716a19_0_15"/>
          <p:cNvSpPr/>
          <p:nvPr/>
        </p:nvSpPr>
        <p:spPr>
          <a:xfrm>
            <a:off x="5518350" y="57225"/>
            <a:ext cx="16023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